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Portada. Reemplazar [Tu nombre] por el nombre del estudiante. Actividad 2 - Uniremington.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Glosario conceptual, términos 1 a 5 de 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Glosario conceptual, términos 6 a 10 de 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Glosario conceptual, términos 11 a 15 de 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Síntesis de las ideas centrales de la actividad.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Referencias en formato APA tomadas del documento original.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Cierre. Espacio para preguntas.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Recorrido de la presentación: definición, funcionamiento, ubicación, características, componentes, formas de funcionamiento, ventajas y glosario.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Idea clave: aunque hay muchas CPU, la experiencia es la de un sistema único y centralizado.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paralelismo real es lo que reduce los tiempos de proceso de semanas a minutos.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ubicación física es irrelevante para el usuario: la transparencia oculta la distribución.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Transparencia, escalabilidad, concurrencia, apertura y tolerancia a fallos.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 componentes se apoyan unos en otros: sin red ni middleware no hay transparencia.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Cliente-servidor, P2P, n capas y clúster/microservicios son las formas de funcionamiento más comunes.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Rendimiento, disponibilidad, escalabilidad y flexibilidad.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C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H="1">
            <a:off x="6071616" y="1408176"/>
            <a:ext cx="888797" cy="67894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960413" y="1408176"/>
            <a:ext cx="888797" cy="518465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71616" y="2087118"/>
            <a:ext cx="370332" cy="92583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960413" y="1408176"/>
            <a:ext cx="530809" cy="1506017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849210" y="1926641"/>
            <a:ext cx="567842" cy="777697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flipH="1">
            <a:off x="6441948" y="2914193"/>
            <a:ext cx="1049274" cy="98755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flipH="1">
            <a:off x="7491222" y="2704338"/>
            <a:ext cx="925830" cy="209855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41948" y="3012948"/>
            <a:ext cx="617220" cy="864108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H="1">
            <a:off x="7059168" y="2914193"/>
            <a:ext cx="432054" cy="962863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flipH="1">
            <a:off x="7059168" y="3691890"/>
            <a:ext cx="1049274" cy="18516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8108442" y="2704338"/>
            <a:ext cx="308610" cy="98755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491222" y="2914193"/>
            <a:ext cx="617220" cy="777697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989320" y="2004822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78117" y="132588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766914" y="1844345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9652" y="2930652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54062" y="2777033"/>
            <a:ext cx="274320" cy="274320"/>
          </a:xfrm>
          <a:prstGeom prst="ellipse">
            <a:avLst/>
          </a:prstGeom>
          <a:solidFill>
            <a:srgbClr val="C30A20"/>
          </a:solidFill>
          <a:ln w="12700">
            <a:solidFill>
              <a:srgbClr val="C30A2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34756" y="2622042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976872" y="379476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026146" y="3609594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566928" y="384048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9FC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 ·  CORPORACIÓN UNIVERSITARIA REMINGTON</a:t>
            </a:r>
            <a:endParaRPr lang="en-US" sz="1050" dirty="0"/>
          </a:p>
        </p:txBody>
      </p:sp>
      <p:sp>
        <p:nvSpPr>
          <p:cNvPr id="23" name="Text 21"/>
          <p:cNvSpPr txBox="1"/>
          <p:nvPr/>
        </p:nvSpPr>
        <p:spPr>
          <a:xfrm>
            <a:off x="566928" y="141732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080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ACTIVIDAD 2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566928" y="1737360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Sistemas operativos</a:t>
            </a:r>
            <a:endParaRPr lang="en-US" sz="36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distribuidos</a:t>
            </a:r>
            <a:endParaRPr lang="en-US" sz="3600" dirty="0"/>
          </a:p>
        </p:txBody>
      </p:sp>
      <p:sp>
        <p:nvSpPr>
          <p:cNvPr id="25" name="Text 23"/>
          <p:cNvSpPr txBox="1"/>
          <p:nvPr/>
        </p:nvSpPr>
        <p:spPr>
          <a:xfrm>
            <a:off x="566928" y="3127248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9FC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Fundamentos, características, componentes, formas de funcionamiento y glosario conceptual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566928" y="39776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Presentado por:  </a:t>
            </a:r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[Tu nombre]</a:t>
            </a:r>
            <a:endParaRPr lang="en-US" sz="12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Presentado para:  </a:t>
            </a:r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Javier Ospina Moreno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GLOSARIO CONCEPTUAL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Glosario de 15 términos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7406640" y="3840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3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13232" y="1243584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13232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1115568" y="1143000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 operativo distribuido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3520440" y="1143000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en el que las aplicaciones se ejecutan en varias computadoras interconectadas y se presentan al usuario como un sistema único.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773936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13232" y="1920240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13232" y="19202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1115568" y="1819656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Nodo</a:t>
            </a:r>
            <a:endParaRPr lang="en-US" sz="1150" dirty="0"/>
          </a:p>
        </p:txBody>
      </p:sp>
      <p:sp>
        <p:nvSpPr>
          <p:cNvPr id="14" name="Text 12"/>
          <p:cNvSpPr txBox="1"/>
          <p:nvPr/>
        </p:nvSpPr>
        <p:spPr>
          <a:xfrm>
            <a:off x="3520440" y="1819656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máquina del sistema, con su propia CPU, memoria y, a menudo, su propio almacenamiento.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2450592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13232" y="2596896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13232" y="259689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1115568" y="2496312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Middleware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3520440" y="2496312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 de software situada entre el sistema operativo y las aplicaciones que oculta la distribución de los recursos.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127248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13232" y="3273552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13232" y="32735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1115568" y="3172968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Transparencia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3520440" y="3172968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Propiedad por la que el usuario no necesita conocer la ubicación física de los procesos ni de los datos.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3803904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13232" y="3950208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13232" y="3950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1115568" y="3849624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Escalabilidad horizontal</a:t>
            </a:r>
            <a:endParaRPr lang="en-US" sz="1150" dirty="0"/>
          </a:p>
        </p:txBody>
      </p:sp>
      <p:sp>
        <p:nvSpPr>
          <p:cNvPr id="29" name="Text 27"/>
          <p:cNvSpPr txBox="1"/>
          <p:nvPr/>
        </p:nvSpPr>
        <p:spPr>
          <a:xfrm>
            <a:off x="3520440" y="3849624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Crecimiento de la capacidad mediante la incorporación de nuevos nodos al clúster, sin degradar el rendimiento.</a:t>
            </a:r>
            <a:endParaRPr lang="en-US" sz="1100" dirty="0"/>
          </a:p>
        </p:txBody>
      </p:sp>
      <p:sp>
        <p:nvSpPr>
          <p:cNvPr id="30" name="Text 28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GLOSARIO CONCEPTUAL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Glosario de 15 términos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7406640" y="3840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3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13232" y="1243584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13232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1115568" y="1143000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Concurrencia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3520440" y="1143000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Ejecución simultánea de varios procesos o peticiones sobre los mismos recursos del sistema.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773936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13232" y="1920240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13232" y="19202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1115568" y="1819656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Sincronización</a:t>
            </a:r>
            <a:endParaRPr lang="en-US" sz="1150" dirty="0"/>
          </a:p>
        </p:txBody>
      </p:sp>
      <p:sp>
        <p:nvSpPr>
          <p:cNvPr id="14" name="Text 12"/>
          <p:cNvSpPr txBox="1"/>
          <p:nvPr/>
        </p:nvSpPr>
        <p:spPr>
          <a:xfrm>
            <a:off x="3520440" y="1819656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algoritmos y bloqueos que ordenan los accesos concurrentes para preservar la integridad de la información.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2450592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13232" y="2596896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13232" y="259689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1115568" y="2496312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Paso de mensajes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3520440" y="2496312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con el que los nodos intercambian datos y se coordinan al no compartir memoria física.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127248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13232" y="3273552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13232" y="32735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1115568" y="3172968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RPC (llamada a procedimiento remoto)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3520440" y="3172968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Protocolo que permite invocar una función alojada en otra máquina como si fuera local.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3803904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13232" y="3950208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13232" y="3950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1115568" y="3849624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RMI (invocación de método remoto)</a:t>
            </a:r>
            <a:endParaRPr lang="en-US" sz="1150" dirty="0"/>
          </a:p>
        </p:txBody>
      </p:sp>
      <p:sp>
        <p:nvSpPr>
          <p:cNvPr id="29" name="Text 27"/>
          <p:cNvSpPr txBox="1"/>
          <p:nvPr/>
        </p:nvSpPr>
        <p:spPr>
          <a:xfrm>
            <a:off x="3520440" y="3849624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Equivalente orientado a objetos de RPC: invoca métodos de objetos que residen en otro nodo.</a:t>
            </a:r>
            <a:endParaRPr lang="en-US" sz="1100" dirty="0"/>
          </a:p>
        </p:txBody>
      </p:sp>
      <p:sp>
        <p:nvSpPr>
          <p:cNvPr id="30" name="Text 28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GLOSARIO CONCEPTUAL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5943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Glosario de 15 términos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7406640" y="38404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3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13232" y="1243584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13232" y="12435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1115568" y="1143000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Clúster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3520440" y="1143000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nodos conectados que actúan de forma coordinada como un único recurso de cómputo.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1773936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13232" y="1920240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13232" y="19202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13" name="Text 11"/>
          <p:cNvSpPr txBox="1"/>
          <p:nvPr/>
        </p:nvSpPr>
        <p:spPr>
          <a:xfrm>
            <a:off x="1115568" y="1819656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Balanceo de carga</a:t>
            </a:r>
            <a:endParaRPr lang="en-US" sz="1150" dirty="0"/>
          </a:p>
        </p:txBody>
      </p:sp>
      <p:sp>
        <p:nvSpPr>
          <p:cNvPr id="14" name="Text 12"/>
          <p:cNvSpPr txBox="1"/>
          <p:nvPr/>
        </p:nvSpPr>
        <p:spPr>
          <a:xfrm>
            <a:off x="3520440" y="1819656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automática de las tareas y peticiones entre los nodos disponibles para evitar sobrecargas.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2450592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13232" y="2596896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13232" y="259689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18" name="Text 16"/>
          <p:cNvSpPr txBox="1"/>
          <p:nvPr/>
        </p:nvSpPr>
        <p:spPr>
          <a:xfrm>
            <a:off x="1115568" y="2496312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Replicación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3520440" y="2496312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Mantenimiento de copias redundantes y sincronizadas de datos o procesos en distintos nodos.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127248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13232" y="3273552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13232" y="32735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1115568" y="3172968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Tolerancia a fallos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3520440" y="3172968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de seguir prestando servicio aunque uno o varios nodos dejen de funcionar.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48640" y="3803904"/>
            <a:ext cx="8046720" cy="603504"/>
          </a:xfrm>
          <a:prstGeom prst="roundRect">
            <a:avLst>
              <a:gd name="adj" fmla="val 1212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713232" y="3950208"/>
            <a:ext cx="310896" cy="310896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13232" y="3950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1115568" y="3849624"/>
            <a:ext cx="23317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Latencia</a:t>
            </a:r>
            <a:endParaRPr lang="en-US" sz="1150" dirty="0"/>
          </a:p>
        </p:txBody>
      </p:sp>
      <p:sp>
        <p:nvSpPr>
          <p:cNvPr id="29" name="Text 27"/>
          <p:cNvSpPr txBox="1"/>
          <p:nvPr/>
        </p:nvSpPr>
        <p:spPr>
          <a:xfrm>
            <a:off x="3520440" y="3849624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Retardo en la comunicación entre nodos, determinante cuando están separados geográficamente.</a:t>
            </a:r>
            <a:endParaRPr lang="en-US" sz="1100" dirty="0"/>
          </a:p>
        </p:txBody>
      </p:sp>
      <p:sp>
        <p:nvSpPr>
          <p:cNvPr id="30" name="Text 28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02C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7C93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CIERRE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335024"/>
            <a:ext cx="384048" cy="38404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48640" y="1335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1143000" y="1261872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sistema operativo distribuido convierte muchas máquinas independientes en un único sistema para el usuario.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0664" y="1719072"/>
            <a:ext cx="0" cy="39319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112264"/>
            <a:ext cx="384048" cy="38404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48640" y="21122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143000" y="2039112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transparencia, la escalabilidad y la tolerancia a fallos son las propiedades que hacen posible esa ilusión.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40664" y="2496312"/>
            <a:ext cx="0" cy="39319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889504"/>
            <a:ext cx="384048" cy="38404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48640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143000" y="2816352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paralelismo reduce drásticamente los tiempos de proceso y sostiene la alta disponibilidad del servicio.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40664" y="3273552"/>
            <a:ext cx="0" cy="39319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3666744"/>
            <a:ext cx="384048" cy="384048"/>
          </a:xfrm>
          <a:prstGeom prst="ellipse">
            <a:avLst/>
          </a:prstGeom>
          <a:solidFill>
            <a:srgbClr val="C30A20"/>
          </a:solidFill>
          <a:ln w="12700">
            <a:solidFill>
              <a:srgbClr val="C30A20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48640" y="36667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1143000" y="3593592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flexibilidad la convierte en la base de la nube, los clústeres y las arquitecturas de servicios actuales.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 flipH="1">
            <a:off x="7443216" y="1911096"/>
            <a:ext cx="493776" cy="37719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936992" y="1911096"/>
            <a:ext cx="493776" cy="28803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443216" y="2288286"/>
            <a:ext cx="205740" cy="51435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936992" y="1911096"/>
            <a:ext cx="294894" cy="83667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430768" y="2199132"/>
            <a:ext cx="315468" cy="432054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 flipH="1">
            <a:off x="7648956" y="2747772"/>
            <a:ext cx="582930" cy="54864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 flipH="1">
            <a:off x="8231886" y="2631186"/>
            <a:ext cx="514350" cy="11658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648956" y="2802636"/>
            <a:ext cx="342900" cy="48006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 flipH="1">
            <a:off x="7991856" y="2747772"/>
            <a:ext cx="240030" cy="534924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 flipH="1">
            <a:off x="7991856" y="3179826"/>
            <a:ext cx="582930" cy="10287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 flipH="1">
            <a:off x="8574786" y="2631186"/>
            <a:ext cx="171450" cy="54864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31886" y="2747772"/>
            <a:ext cx="342900" cy="432054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360920" y="220599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854696" y="182880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348472" y="2116836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566660" y="272034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094726" y="2610612"/>
            <a:ext cx="274320" cy="274320"/>
          </a:xfrm>
          <a:prstGeom prst="ellipse">
            <a:avLst/>
          </a:prstGeom>
          <a:solidFill>
            <a:srgbClr val="C30A20"/>
          </a:solidFill>
          <a:ln w="12700">
            <a:solidFill>
              <a:srgbClr val="C30A2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663940" y="254889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909560" y="320040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492490" y="309753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C93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40" name="Text 38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7C93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Referencias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453896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188720" y="1325880"/>
            <a:ext cx="7223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43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GeeksforGeeks (2025).  </a:t>
            </a:r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a Distributed Operating System?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1188720" y="1618488"/>
            <a:ext cx="7223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geeksforgeeks.org/operating-systems/what-is-a-distributed-operating-system/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2075688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49808" y="2295144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188720" y="2167128"/>
            <a:ext cx="7223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43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China, C. R. (2026).  </a:t>
            </a:r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distribuidos. Sistemas operativos. IBM.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1188720" y="2459736"/>
            <a:ext cx="7223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ibm.com/mx-es/think/topics/distributed-systems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2916936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49808" y="3136392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188720" y="3008376"/>
            <a:ext cx="7223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43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Klan, R. (2025).  </a:t>
            </a:r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son y cómo funcionan los sistemas distribuidos? Lovelytics.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1188720" y="3300984"/>
            <a:ext cx="7223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lovelytics.com/es/post/que-son-y-como-funcionan-los-sistemas-distribuidos/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758184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49808" y="3977640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188720" y="3849624"/>
            <a:ext cx="7223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43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Carlemany, U. (2026).  </a:t>
            </a:r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Ventajas de utilizar sistemas distribuidos. Universitat Carlemany.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1188720" y="4142232"/>
            <a:ext cx="7223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universitatcarlemany.com/actualidad/blog/sistemas-distribuidos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C5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flipH="1">
            <a:off x="6391656" y="1545336"/>
            <a:ext cx="790042" cy="603504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81698" y="1545336"/>
            <a:ext cx="790042" cy="460858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391656" y="2148840"/>
            <a:ext cx="329184" cy="822960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81698" y="1545336"/>
            <a:ext cx="471830" cy="133868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971739" y="2006194"/>
            <a:ext cx="504749" cy="69128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flipH="1">
            <a:off x="6720840" y="2884018"/>
            <a:ext cx="932688" cy="8778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flipH="1">
            <a:off x="7653528" y="2697480"/>
            <a:ext cx="822960" cy="186538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20840" y="2971800"/>
            <a:ext cx="548640" cy="76809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flipH="1">
            <a:off x="7269480" y="2884018"/>
            <a:ext cx="384048" cy="855878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flipH="1">
            <a:off x="7269480" y="3575304"/>
            <a:ext cx="932688" cy="164592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flipH="1">
            <a:off x="8202168" y="2697480"/>
            <a:ext cx="274320" cy="877824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653528" y="2884018"/>
            <a:ext cx="548640" cy="691286"/>
          </a:xfrm>
          <a:prstGeom prst="line">
            <a:avLst/>
          </a:prstGeom>
          <a:noFill/>
          <a:ln w="12700">
            <a:solidFill>
              <a:srgbClr val="2A559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09360" y="2066544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099402" y="146304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889443" y="1923898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638544" y="2889504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516368" y="2746858"/>
            <a:ext cx="274320" cy="274320"/>
          </a:xfrm>
          <a:prstGeom prst="ellipse">
            <a:avLst/>
          </a:prstGeom>
          <a:solidFill>
            <a:srgbClr val="C30A20"/>
          </a:solidFill>
          <a:ln w="12700">
            <a:solidFill>
              <a:srgbClr val="C30A2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94192" y="2615184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87184" y="3657600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119872" y="3493008"/>
            <a:ext cx="164592" cy="164592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640080" y="1828800"/>
            <a:ext cx="5029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¡Gracias!</a:t>
            </a:r>
            <a:endParaRPr lang="en-US" sz="4400" dirty="0"/>
          </a:p>
        </p:txBody>
      </p:sp>
      <p:sp>
        <p:nvSpPr>
          <p:cNvPr id="23" name="Text 21"/>
          <p:cNvSpPr txBox="1"/>
          <p:nvPr/>
        </p:nvSpPr>
        <p:spPr>
          <a:xfrm>
            <a:off x="658368" y="27432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C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operativos distribuidos  ·  Actividad 2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658368" y="402336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7C93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CORPORACIÓN UNIVERSITARIA REMINGTON  ·  UNIREMINGTON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ÍNDICE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Contenido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98448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481328"/>
            <a:ext cx="365760" cy="365760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1481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234440" y="134416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un sistema operativo distribuido?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663440" y="1298448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64608" y="1481328"/>
            <a:ext cx="365760" cy="365760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864608" y="14813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5349240" y="1344168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funcionan: dividir, procesar y combinar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2231136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49808" y="2414016"/>
            <a:ext cx="365760" cy="365760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749808" y="2414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1234440" y="2276856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Dónde se ubican los nodos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663440" y="2231136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864608" y="2414016"/>
            <a:ext cx="365760" cy="365760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4864608" y="24140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5349240" y="2276856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Características principales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3163824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49808" y="3346704"/>
            <a:ext cx="365760" cy="365760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49808" y="33467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1234440" y="320954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 y formas de funcionamiento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663440" y="3163824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64608" y="3346704"/>
            <a:ext cx="365760" cy="365760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4864608" y="33467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5349240" y="3209544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Ventajas, glosario y referencias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9" name="Text 27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CONCEPTO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¿Qué es un sistema operativo distribuido?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234440"/>
            <a:ext cx="44805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un modelo en el que las aplicaciones se ejecutan en múltiples computadoras interconectadas</a:t>
            </a:r>
            <a:endParaRPr lang="en-US" sz="140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Ofrece capacidades de comunicación e integración superiores a las de un sistema operativo de red. Se emplean múltiples CPU, pero el usuario final percibe un sistema operativo centralizado típico.</a:t>
            </a:r>
            <a:endParaRPr lang="en-US" sz="1400" dirty="0"/>
          </a:p>
          <a:p>
            <a:pPr indent="0" marL="0">
              <a:lnSpc>
                <a:spcPts val="2100"/>
              </a:lnSpc>
              <a:buNone/>
            </a:pPr>
            <a:endParaRPr lang="en-US" sz="140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máquina o «nodo» tiene su propia CPU, memoria y, con frecuencia, su propio almacenamiento, y se comunica con las demás mediante el intercambio de mensajes.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349240" y="1207008"/>
            <a:ext cx="3246120" cy="2971800"/>
          </a:xfrm>
          <a:prstGeom prst="roundRect">
            <a:avLst>
              <a:gd name="adj" fmla="val 2462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5532120" y="137160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00" kern="0" dirty="0">
                <a:solidFill>
                  <a:srgbClr val="5A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ve el usuario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824728" y="1984248"/>
            <a:ext cx="1645920" cy="0"/>
          </a:xfrm>
          <a:prstGeom prst="line">
            <a:avLst/>
          </a:prstGeom>
          <a:noFill/>
          <a:ln w="15875">
            <a:solidFill>
              <a:srgbClr val="2E6BB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824728" y="1984248"/>
            <a:ext cx="822960" cy="640080"/>
          </a:xfrm>
          <a:prstGeom prst="line">
            <a:avLst/>
          </a:prstGeom>
          <a:noFill/>
          <a:ln w="15875">
            <a:solidFill>
              <a:srgbClr val="2E6B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flipH="1">
            <a:off x="6647688" y="1984248"/>
            <a:ext cx="822960" cy="640080"/>
          </a:xfrm>
          <a:prstGeom prst="line">
            <a:avLst/>
          </a:prstGeom>
          <a:noFill/>
          <a:ln w="15875">
            <a:solidFill>
              <a:srgbClr val="2E6BB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15000" y="1874520"/>
            <a:ext cx="219456" cy="219456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37960" y="1874520"/>
            <a:ext cx="219456" cy="219456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60920" y="1874520"/>
            <a:ext cx="219456" cy="219456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37960" y="2514600"/>
            <a:ext cx="219456" cy="219456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5532120" y="2834640"/>
            <a:ext cx="2880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Nodos independientes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967728" y="3127248"/>
            <a:ext cx="0" cy="237744"/>
          </a:xfrm>
          <a:prstGeom prst="line">
            <a:avLst/>
          </a:prstGeom>
          <a:noFill/>
          <a:ln w="22225">
            <a:solidFill>
              <a:srgbClr val="C30A20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760720" y="3456432"/>
            <a:ext cx="2423160" cy="502920"/>
          </a:xfrm>
          <a:prstGeom prst="roundRect">
            <a:avLst>
              <a:gd name="adj" fmla="val 14545"/>
            </a:avLst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5760720" y="3456432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solo servicio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FUNCIONAMIENTO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Dividir, procesar en paralelo y combinar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2514600" cy="1691640"/>
          </a:xfrm>
          <a:prstGeom prst="roundRect">
            <a:avLst>
              <a:gd name="adj" fmla="val 4324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417320"/>
            <a:ext cx="384048" cy="38404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1417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234440" y="1435608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Dividir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749808" y="1920240"/>
            <a:ext cx="21214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trabajo y los datos se reparten entre muchas máquinas que se ejecutan simultáneamente.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127248" y="2084832"/>
            <a:ext cx="182880" cy="0"/>
          </a:xfrm>
          <a:prstGeom prst="line">
            <a:avLst/>
          </a:prstGeom>
          <a:noFill/>
          <a:ln w="19050">
            <a:solidFill>
              <a:srgbClr val="C30A20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3337560" y="1234440"/>
            <a:ext cx="2514600" cy="1691640"/>
          </a:xfrm>
          <a:prstGeom prst="roundRect">
            <a:avLst>
              <a:gd name="adj" fmla="val 4324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538728" y="1417320"/>
            <a:ext cx="384048" cy="38404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538728" y="1417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4023360" y="1435608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Procesar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3538728" y="1920240"/>
            <a:ext cx="21214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nodo aporta su propia CPU, memoria y almacenamiento y avanza en paralelo.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916168" y="2084832"/>
            <a:ext cx="182880" cy="0"/>
          </a:xfrm>
          <a:prstGeom prst="line">
            <a:avLst/>
          </a:prstGeom>
          <a:noFill/>
          <a:ln w="19050">
            <a:solidFill>
              <a:srgbClr val="C30A20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126480" y="1234440"/>
            <a:ext cx="2514600" cy="1691640"/>
          </a:xfrm>
          <a:prstGeom prst="roundRect">
            <a:avLst>
              <a:gd name="adj" fmla="val 4324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27648" y="1417320"/>
            <a:ext cx="384048" cy="38404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327648" y="1417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6812280" y="1435608"/>
            <a:ext cx="169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Combinar</a:t>
            </a:r>
            <a:endParaRPr lang="en-US" sz="1600" dirty="0"/>
          </a:p>
        </p:txBody>
      </p:sp>
      <p:sp>
        <p:nvSpPr>
          <p:cNvPr id="20" name="Text 18"/>
          <p:cNvSpPr txBox="1"/>
          <p:nvPr/>
        </p:nvSpPr>
        <p:spPr>
          <a:xfrm>
            <a:off x="6327648" y="1920240"/>
            <a:ext cx="21214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nodos se envían mensajes para coordinarse y unir el resultado hacia un objetivo común.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3154680"/>
            <a:ext cx="8046720" cy="1234440"/>
          </a:xfrm>
          <a:prstGeom prst="roundRect">
            <a:avLst>
              <a:gd name="adj" fmla="val 5926"/>
            </a:avLst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822960" y="342900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Semanas</a:t>
            </a:r>
            <a:endParaRPr lang="en-US" sz="2600" dirty="0"/>
          </a:p>
        </p:txBody>
      </p:sp>
      <p:sp>
        <p:nvSpPr>
          <p:cNvPr id="23" name="Shape 21"/>
          <p:cNvSpPr/>
          <p:nvPr/>
        </p:nvSpPr>
        <p:spPr>
          <a:xfrm>
            <a:off x="2651760" y="3767328"/>
            <a:ext cx="502920" cy="0"/>
          </a:xfrm>
          <a:prstGeom prst="line">
            <a:avLst/>
          </a:prstGeom>
          <a:noFill/>
          <a:ln w="19050">
            <a:solidFill>
              <a:srgbClr val="F0808F"/>
            </a:solidFill>
            <a:prstDash val="solid"/>
            <a:tailEnd type="triangle"/>
          </a:ln>
        </p:spPr>
      </p:sp>
      <p:sp>
        <p:nvSpPr>
          <p:cNvPr id="24" name="Text 22"/>
          <p:cNvSpPr txBox="1"/>
          <p:nvPr/>
        </p:nvSpPr>
        <p:spPr>
          <a:xfrm>
            <a:off x="3154680" y="342900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Horas o minutos</a:t>
            </a:r>
            <a:endParaRPr lang="en-US" sz="2100" dirty="0"/>
          </a:p>
        </p:txBody>
      </p:sp>
      <p:sp>
        <p:nvSpPr>
          <p:cNvPr id="25" name="Text 23"/>
          <p:cNvSpPr txBox="1"/>
          <p:nvPr/>
        </p:nvSpPr>
        <p:spPr>
          <a:xfrm>
            <a:off x="5943600" y="3310128"/>
            <a:ext cx="2423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D8E6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trabajo que tardaría semanas en una sola máquina grande puede terminar en horas, o incluso minutos, repartido entre muchos nodos.</a:t>
            </a:r>
            <a:endParaRPr lang="en-US" sz="1150" dirty="0"/>
          </a:p>
        </p:txBody>
      </p:sp>
      <p:sp>
        <p:nvSpPr>
          <p:cNvPr id="26" name="Text 24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UBICACIÓN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nodos pueden estar en cualquier lugar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07008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371600"/>
            <a:ext cx="292608" cy="29260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173736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Mismo rack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749808" y="2212848"/>
            <a:ext cx="2121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contiguos dentro del rack de servidores de un centro de datos.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337560" y="1207008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538728" y="1371600"/>
            <a:ext cx="292608" cy="292608"/>
          </a:xfrm>
          <a:prstGeom prst="ellipse">
            <a:avLst/>
          </a:prstGeom>
          <a:solidFill>
            <a:srgbClr val="C30A20"/>
          </a:solidFill>
          <a:ln w="12700">
            <a:solidFill>
              <a:srgbClr val="C30A20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538728" y="173736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Distintos centros de datos</a:t>
            </a:r>
            <a:endParaRPr lang="en-US" sz="1350" dirty="0"/>
          </a:p>
        </p:txBody>
      </p:sp>
      <p:sp>
        <p:nvSpPr>
          <p:cNvPr id="11" name="Text 9"/>
          <p:cNvSpPr txBox="1"/>
          <p:nvPr/>
        </p:nvSpPr>
        <p:spPr>
          <a:xfrm>
            <a:off x="3538728" y="2212848"/>
            <a:ext cx="2121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Nodos repartidos en instalaciones separadas geográficamente.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26480" y="1207008"/>
            <a:ext cx="2514600" cy="1572768"/>
          </a:xfrm>
          <a:prstGeom prst="roundRect">
            <a:avLst>
              <a:gd name="adj" fmla="val 465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27648" y="1371600"/>
            <a:ext cx="292608" cy="29260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327648" y="1737360"/>
            <a:ext cx="21214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Nube híbrida</a:t>
            </a:r>
            <a:endParaRPr lang="en-US" sz="1350" dirty="0"/>
          </a:p>
        </p:txBody>
      </p:sp>
      <p:sp>
        <p:nvSpPr>
          <p:cNvPr id="15" name="Text 13"/>
          <p:cNvSpPr txBox="1"/>
          <p:nvPr/>
        </p:nvSpPr>
        <p:spPr>
          <a:xfrm>
            <a:off x="6327648" y="2212848"/>
            <a:ext cx="21214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propios y de nube combinados y distribuidos por todo el mundo.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072384"/>
            <a:ext cx="8046720" cy="658368"/>
          </a:xfrm>
          <a:prstGeom prst="roundRect">
            <a:avLst>
              <a:gd name="adj" fmla="val 11111"/>
            </a:avLst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77240" y="3127248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cual sea la configuración, el usuario y las aplicaciones cliente interactúan con el conjunto como si fuera un solo servicio: «una base de datos», «un sitio web», «un servicio de almacenamiento».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548640" y="3950208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1A43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Ejemplo:  </a:t>
            </a:r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canales de comunicación eficaces, como buses de alta velocidad y líneas telefónicas, conectan todos los procesadores; cada uno cuenta con su memoria local y con procesadores vecinos.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CARACTERÍSTICAS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características principales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07008"/>
            <a:ext cx="2514600" cy="1517904"/>
          </a:xfrm>
          <a:prstGeom prst="roundRect">
            <a:avLst>
              <a:gd name="adj" fmla="val 4819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389888"/>
            <a:ext cx="329184" cy="329184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49808" y="13898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1170432" y="1389888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Transparencia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749808" y="1792224"/>
            <a:ext cx="212140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usuario percibe el sistema como un todo: no necesita saber en qué máquina se ejecuta un proceso ni dónde están los datos.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337560" y="1207008"/>
            <a:ext cx="2514600" cy="1517904"/>
          </a:xfrm>
          <a:prstGeom prst="roundRect">
            <a:avLst>
              <a:gd name="adj" fmla="val 4819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538728" y="1389888"/>
            <a:ext cx="329184" cy="329184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538728" y="13898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3959352" y="1389888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Escalabilidad</a:t>
            </a:r>
            <a:endParaRPr lang="en-US" sz="1350" dirty="0"/>
          </a:p>
        </p:txBody>
      </p:sp>
      <p:sp>
        <p:nvSpPr>
          <p:cNvPr id="13" name="Text 11"/>
          <p:cNvSpPr txBox="1"/>
          <p:nvPr/>
        </p:nvSpPr>
        <p:spPr>
          <a:xfrm>
            <a:off x="3538728" y="1792224"/>
            <a:ext cx="212140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 añadir nodos de forma horizontal al clúster; el sistema reparte las tareas entre los equipos nuevos sin reescribir el software.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26480" y="1207008"/>
            <a:ext cx="2514600" cy="1517904"/>
          </a:xfrm>
          <a:prstGeom prst="roundRect">
            <a:avLst>
              <a:gd name="adj" fmla="val 4819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327648" y="1389888"/>
            <a:ext cx="329184" cy="329184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327648" y="13898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748272" y="1389888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Concurrencia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6327648" y="1792224"/>
            <a:ext cx="212140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 el acceso simultáneo de varios clientes con bloqueos y algoritmos de sincronización que evitan cuellos de botella y corrupción.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2880360"/>
            <a:ext cx="2514600" cy="1517904"/>
          </a:xfrm>
          <a:prstGeom prst="roundRect">
            <a:avLst>
              <a:gd name="adj" fmla="val 4819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49808" y="3063240"/>
            <a:ext cx="329184" cy="329184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749808" y="3063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1170432" y="306324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Apertura</a:t>
            </a:r>
            <a:endParaRPr lang="en-US" sz="1350" dirty="0"/>
          </a:p>
        </p:txBody>
      </p:sp>
      <p:sp>
        <p:nvSpPr>
          <p:cNvPr id="23" name="Text 21"/>
          <p:cNvSpPr txBox="1"/>
          <p:nvPr/>
        </p:nvSpPr>
        <p:spPr>
          <a:xfrm>
            <a:off x="749808" y="3465576"/>
            <a:ext cx="212140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Estandariza la comunicación con interfaces públicas y protocolos abiertos (RPC, RMI) para integrar hardware y software heterogéneos.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337560" y="2880360"/>
            <a:ext cx="2514600" cy="1517904"/>
          </a:xfrm>
          <a:prstGeom prst="roundRect">
            <a:avLst>
              <a:gd name="adj" fmla="val 4819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538728" y="3063240"/>
            <a:ext cx="329184" cy="329184"/>
          </a:xfrm>
          <a:prstGeom prst="ellipse">
            <a:avLst/>
          </a:prstGeom>
          <a:solidFill>
            <a:srgbClr val="C30A20"/>
          </a:solidFill>
          <a:ln w="12700">
            <a:solidFill>
              <a:srgbClr val="C30A20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3538728" y="30632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3959352" y="3063240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Tolerancia a fallos</a:t>
            </a:r>
            <a:endParaRPr lang="en-US" sz="1350" dirty="0"/>
          </a:p>
        </p:txBody>
      </p:sp>
      <p:sp>
        <p:nvSpPr>
          <p:cNvPr id="28" name="Text 26"/>
          <p:cNvSpPr txBox="1"/>
          <p:nvPr/>
        </p:nvSpPr>
        <p:spPr>
          <a:xfrm>
            <a:off x="3538728" y="3465576"/>
            <a:ext cx="212140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Mantiene copias redundantes y sincronizadas; si cae el nodo principal, el tráfico se redirige a un nodo secundario sano sin interrumpir el servicio.</a:t>
            </a:r>
            <a:endParaRPr lang="en-US" sz="1050" dirty="0"/>
          </a:p>
        </p:txBody>
      </p:sp>
      <p:sp>
        <p:nvSpPr>
          <p:cNvPr id="29" name="Text 27"/>
          <p:cNvSpPr txBox="1"/>
          <p:nvPr/>
        </p:nvSpPr>
        <p:spPr>
          <a:xfrm>
            <a:off x="6263640" y="30632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A43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conjunto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A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Estas cinco propiedades son las que permiten que un conjunto de máquinas independientes se comporte, de cara al usuario, como un único sistema fiable.</a:t>
            </a:r>
            <a:endParaRPr lang="en-US" sz="1100" dirty="0"/>
          </a:p>
        </p:txBody>
      </p:sp>
      <p:sp>
        <p:nvSpPr>
          <p:cNvPr id="30" name="Text 28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31" name="Text 29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·  COMPONENTES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Componentes de un sistema distribuido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07008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49808" y="1389888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115568" y="1371600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Nodos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749808" y="1773936"/>
            <a:ext cx="212140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máquina con su CPU, memoria y almacenamiento propios.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337560" y="1207008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538728" y="1389888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904488" y="1371600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de comunicación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3538728" y="1773936"/>
            <a:ext cx="212140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Buses de alta velocidad y enlaces que conectan los procesadores.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207008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27648" y="1389888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693408" y="1371600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Middleware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6327648" y="1773936"/>
            <a:ext cx="212140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 de software que oculta la distribución y ofrece una vista única.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2779776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49808" y="2962656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115568" y="2944368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Servicio de nombres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749808" y="3346704"/>
            <a:ext cx="212140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Localiza recursos, nodos y servicios sin conocer su dirección física.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337560" y="2779776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538728" y="2962656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3904488" y="2944368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Almacenamiento distribuido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3538728" y="3346704"/>
            <a:ext cx="212140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replicados y particionados entre varios nodos.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26480" y="2779776"/>
            <a:ext cx="2514600" cy="1417320"/>
          </a:xfrm>
          <a:prstGeom prst="roundRect">
            <a:avLst>
              <a:gd name="adj" fmla="val 51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327648" y="2962656"/>
            <a:ext cx="292608" cy="29260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6693408" y="2944368"/>
            <a:ext cx="1783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Gestor de procesos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6327648" y="3346704"/>
            <a:ext cx="212140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Planifica, sincroniza y balancea la carga entre los nodos activos.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9" name="Text 27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·  FORMAS DE FUNCIONAMIENTO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Modelos de organización más habituales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3840480" cy="1207008"/>
          </a:xfrm>
          <a:prstGeom prst="roundRect">
            <a:avLst>
              <a:gd name="adj" fmla="val 60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435608"/>
            <a:ext cx="384048" cy="38404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77240" y="14356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280160" y="1435608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Cliente – servidor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777240" y="1892808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clientes solicitan y uno o varios servidores atienden las peticiones; es el modelo más extendido.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663440" y="1234440"/>
            <a:ext cx="3840480" cy="1207008"/>
          </a:xfrm>
          <a:prstGeom prst="roundRect">
            <a:avLst>
              <a:gd name="adj" fmla="val 60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92040" y="1435608"/>
            <a:ext cx="384048" cy="38404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892040" y="14356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5394960" y="1435608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Punto a punto (P2P)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4892040" y="1892808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los nodos son equivalentes: cada uno actúa a la vez como cliente y como servidor.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2715768"/>
            <a:ext cx="3840480" cy="1207008"/>
          </a:xfrm>
          <a:prstGeom prst="roundRect">
            <a:avLst>
              <a:gd name="adj" fmla="val 60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77240" y="2916936"/>
            <a:ext cx="384048" cy="384048"/>
          </a:xfrm>
          <a:prstGeom prst="ellipse">
            <a:avLst/>
          </a:prstGeom>
          <a:solidFill>
            <a:srgbClr val="1A437B"/>
          </a:solidFill>
          <a:ln w="12700">
            <a:solidFill>
              <a:srgbClr val="1A437B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77240" y="2916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1280160" y="2916936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Arquitectura de n capas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777240" y="3374136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trabajo se divide en capas (presentación, lógica y datos) que pueden escalar por separado.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63440" y="2715768"/>
            <a:ext cx="3840480" cy="1207008"/>
          </a:xfrm>
          <a:prstGeom prst="roundRect">
            <a:avLst>
              <a:gd name="adj" fmla="val 6061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892040" y="2916936"/>
            <a:ext cx="384048" cy="384048"/>
          </a:xfrm>
          <a:prstGeom prst="ellipse">
            <a:avLst/>
          </a:prstGeom>
          <a:solidFill>
            <a:srgbClr val="2E6BB8"/>
          </a:solidFill>
          <a:ln w="12700">
            <a:solidFill>
              <a:srgbClr val="2E6BB8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4892040" y="2916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5394960" y="2916936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Clúster y servicios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4892040" y="3374136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Nodos agrupados para procesar en paralelo y exponer servicios o microservicios independientes.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548640" y="41605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todos los casos el intercambio de mensajes y la sincronización son los mecanismos que sostienen la coordinación entre nodos.</a:t>
            </a:r>
            <a:endParaRPr lang="en-US" sz="1150" dirty="0"/>
          </a:p>
        </p:txBody>
      </p:sp>
      <p:sp>
        <p:nvSpPr>
          <p:cNvPr id="25" name="Text 23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6" name="Text 24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66928" y="146304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·  VENTAJAS</a:t>
            </a:r>
            <a:endParaRPr lang="en-US" sz="105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38404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Cuatro ventajas para la infraestructura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207008"/>
            <a:ext cx="3840480" cy="1463040"/>
          </a:xfrm>
          <a:prstGeom prst="roundRect">
            <a:avLst>
              <a:gd name="adj" fmla="val 5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749808" y="137160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1508760" y="1408176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Mejora del rendimiento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749808" y="1938528"/>
            <a:ext cx="34564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Varias máquinas trabajan en paralelo: tiempos de respuesta más rápidos y procesamiento más eficiente en aplicaciones críticas donde la velocidad decide.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3440" y="1207008"/>
            <a:ext cx="3840480" cy="1463040"/>
          </a:xfrm>
          <a:prstGeom prst="roundRect">
            <a:avLst>
              <a:gd name="adj" fmla="val 5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4864608" y="137160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200" dirty="0"/>
          </a:p>
        </p:txBody>
      </p:sp>
      <p:sp>
        <p:nvSpPr>
          <p:cNvPr id="10" name="Text 8"/>
          <p:cNvSpPr txBox="1"/>
          <p:nvPr/>
        </p:nvSpPr>
        <p:spPr>
          <a:xfrm>
            <a:off x="5623560" y="1408176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disponibilidad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4864608" y="1938528"/>
            <a:ext cx="34564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repartir carga y datos entre varios nodos, el servicio sigue activo ante fallos: clave donde la inactividad resulta costosa.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834640"/>
            <a:ext cx="3840480" cy="1463040"/>
          </a:xfrm>
          <a:prstGeom prst="roundRect">
            <a:avLst>
              <a:gd name="adj" fmla="val 5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749808" y="2999232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200" dirty="0"/>
          </a:p>
        </p:txBody>
      </p:sp>
      <p:sp>
        <p:nvSpPr>
          <p:cNvPr id="14" name="Text 12"/>
          <p:cNvSpPr txBox="1"/>
          <p:nvPr/>
        </p:nvSpPr>
        <p:spPr>
          <a:xfrm>
            <a:off x="1508760" y="3035808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Escalabilidad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749808" y="3566160"/>
            <a:ext cx="34564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Crece con el negocio; basta añadir nodos para obtener más procesamiento o almacenamiento ante un crecimiento rápido o demanda fluctuante.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63440" y="2834640"/>
            <a:ext cx="3840480" cy="1463040"/>
          </a:xfrm>
          <a:prstGeom prst="roundRect">
            <a:avLst>
              <a:gd name="adj" fmla="val 5000"/>
            </a:avLst>
          </a:prstGeom>
          <a:solidFill>
            <a:srgbClr val="EFF3F9"/>
          </a:solidFill>
          <a:ln w="12700">
            <a:solidFill>
              <a:srgbClr val="EFF3F9"/>
            </a:solidFill>
            <a:prstDash val="solid"/>
          </a:ln>
          <a:effectLst>
            <a:outerShdw sx="100000" sy="100000" kx="0" ky="0" algn="bl" rotWithShape="0" blurRad="101600" dist="25400" dir="5400000">
              <a:srgbClr val="1A437B">
                <a:alpha val="12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4864608" y="2999232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9FC2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200" dirty="0"/>
          </a:p>
        </p:txBody>
      </p:sp>
      <p:sp>
        <p:nvSpPr>
          <p:cNvPr id="18" name="Text 16"/>
          <p:cNvSpPr txBox="1"/>
          <p:nvPr/>
        </p:nvSpPr>
        <p:spPr>
          <a:xfrm>
            <a:off x="5623560" y="3035808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43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Flexibilidad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4864608" y="3566160"/>
            <a:ext cx="34564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 gestionar distintas cargas de trabajo, priorizar tareas críticas y redistribuir recursos según las necesidades del momento.</a:t>
            </a:r>
            <a:endParaRPr lang="en-US" sz="1100" dirty="0"/>
          </a:p>
        </p:txBody>
      </p:sp>
      <p:sp>
        <p:nvSpPr>
          <p:cNvPr id="20" name="Text 18"/>
          <p:cNvSpPr txBox="1"/>
          <p:nvPr/>
        </p:nvSpPr>
        <p:spPr>
          <a:xfrm>
            <a:off x="548640" y="4315968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estas razones la arquitectura distribuida es una solución idónea para empresas que buscan mejorar su infraestructura tecnológica.</a:t>
            </a:r>
            <a:endParaRPr lang="en-US" sz="1150" dirty="0"/>
          </a:p>
        </p:txBody>
      </p:sp>
      <p:sp>
        <p:nvSpPr>
          <p:cNvPr id="21" name="Text 19"/>
          <p:cNvSpPr txBox="1"/>
          <p:nvPr/>
        </p:nvSpPr>
        <p:spPr>
          <a:xfrm>
            <a:off x="548640" y="473659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Uniremington · Sistemas Operativos Distribuidos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8138160" y="4736592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8E99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Sistemas Operativos Distribuidos</dc:title>
  <dc:subject>PptxGenJS Presentation</dc:subject>
  <dc:creator>Uniremington</dc:creator>
  <cp:lastModifiedBy>Uniremington</cp:lastModifiedBy>
  <cp:revision>1</cp:revision>
  <dcterms:created xsi:type="dcterms:W3CDTF">2026-09-03T16:43:41Z</dcterms:created>
  <dcterms:modified xsi:type="dcterms:W3CDTF">2026-09-03T16:43:41Z</dcterms:modified>
</cp:coreProperties>
</file>